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5223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US"/>
          </a:p>
        </p:txBody>
      </p:sp>
      <p:sp>
        <p:nvSpPr>
          <p:cNvPr id="3" name="Shape 1"/>
          <p:cNvSpPr/>
          <p:nvPr/>
        </p:nvSpPr>
        <p:spPr>
          <a:xfrm>
            <a:off x="0" y="0"/>
            <a:ext cx="14630400" cy="8229600"/>
          </a:xfrm>
          <a:prstGeom prst="rect">
            <a:avLst/>
          </a:prstGeom>
          <a:solidFill>
            <a:srgbClr val="FEF5E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8" y="1093649"/>
            <a:ext cx="7477601" cy="3832860"/>
          </a:xfrm>
          <a:prstGeom prst="rect">
            <a:avLst/>
          </a:prstGeom>
          <a:noFill/>
          <a:ln/>
        </p:spPr>
        <p:txBody>
          <a:bodyPr wrap="square" rtlCol="0" anchor="t"/>
          <a:lstStyle/>
          <a:p>
            <a:pPr marL="0" indent="0">
              <a:lnSpc>
                <a:spcPts val="7545"/>
              </a:lnSpc>
              <a:buNone/>
            </a:pPr>
            <a:r>
              <a:rPr lang="en-US" sz="6036" dirty="0">
                <a:solidFill>
                  <a:srgbClr val="38512F"/>
                </a:solidFill>
                <a:latin typeface="Lora" pitchFamily="34" charset="0"/>
                <a:ea typeface="Lora" pitchFamily="34" charset="-122"/>
                <a:cs typeface="Lora" pitchFamily="34" charset="-120"/>
              </a:rPr>
              <a:t>Multimodal Chatbot for the Metropolitan Museum of Art</a:t>
            </a:r>
            <a:endParaRPr lang="en-US" sz="6036" dirty="0"/>
          </a:p>
        </p:txBody>
      </p:sp>
      <p:sp>
        <p:nvSpPr>
          <p:cNvPr id="6" name="Text 3"/>
          <p:cNvSpPr/>
          <p:nvPr/>
        </p:nvSpPr>
        <p:spPr>
          <a:xfrm>
            <a:off x="833199" y="5282220"/>
            <a:ext cx="7477601" cy="355402"/>
          </a:xfrm>
          <a:prstGeom prst="rect">
            <a:avLst/>
          </a:prstGeom>
          <a:noFill/>
          <a:ln/>
        </p:spPr>
        <p:txBody>
          <a:bodyPr wrap="non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By –</a:t>
            </a:r>
          </a:p>
          <a:p>
            <a:pPr marL="0" indent="0">
              <a:lnSpc>
                <a:spcPts val="2799"/>
              </a:lnSpc>
              <a:buNone/>
            </a:pPr>
            <a:r>
              <a:rPr lang="en-US" sz="1750" b="1" dirty="0">
                <a:solidFill>
                  <a:srgbClr val="3A3630"/>
                </a:solidFill>
                <a:latin typeface="Source Sans Pro" pitchFamily="34" charset="0"/>
                <a:ea typeface="Source Sans Pro" pitchFamily="34" charset="-122"/>
                <a:cs typeface="Source Sans Pro" pitchFamily="34" charset="-120"/>
              </a:rPr>
              <a:t>	Abhishek</a:t>
            </a:r>
          </a:p>
          <a:p>
            <a:pPr marL="0" indent="0">
              <a:lnSpc>
                <a:spcPts val="2799"/>
              </a:lnSpc>
              <a:buNone/>
            </a:pPr>
            <a:r>
              <a:rPr lang="en-US" sz="1750" b="1" dirty="0">
                <a:solidFill>
                  <a:srgbClr val="3A3630"/>
                </a:solidFill>
                <a:latin typeface="Source Sans Pro" pitchFamily="34" charset="0"/>
                <a:ea typeface="Source Sans Pro" pitchFamily="34" charset="-122"/>
                <a:cs typeface="Source Sans Pro" pitchFamily="34" charset="-120"/>
              </a:rPr>
              <a:t>	</a:t>
            </a:r>
            <a:r>
              <a:rPr lang="en-US" sz="1750" b="1" dirty="0" err="1">
                <a:solidFill>
                  <a:srgbClr val="3A3630"/>
                </a:solidFill>
                <a:latin typeface="Source Sans Pro" pitchFamily="34" charset="0"/>
                <a:ea typeface="Source Sans Pro" pitchFamily="34" charset="-122"/>
                <a:cs typeface="Source Sans Pro" pitchFamily="34" charset="-120"/>
              </a:rPr>
              <a:t>Prithviraj</a:t>
            </a:r>
            <a:endParaRPr lang="en-US" sz="1750" b="1" dirty="0">
              <a:solidFill>
                <a:srgbClr val="3A3630"/>
              </a:solidFill>
              <a:latin typeface="Source Sans Pro" pitchFamily="34" charset="0"/>
              <a:ea typeface="Source Sans Pro" pitchFamily="34" charset="-122"/>
              <a:cs typeface="Source Sans Pro" pitchFamily="34" charset="-120"/>
            </a:endParaRPr>
          </a:p>
          <a:p>
            <a:pPr marL="0" indent="0">
              <a:lnSpc>
                <a:spcPts val="2799"/>
              </a:lnSpc>
              <a:buNone/>
            </a:pPr>
            <a:r>
              <a:rPr lang="en-US" sz="1750" b="1" dirty="0">
                <a:solidFill>
                  <a:srgbClr val="3A3630"/>
                </a:solidFill>
                <a:latin typeface="Source Sans Pro" pitchFamily="34" charset="0"/>
                <a:ea typeface="Source Sans Pro" pitchFamily="34" charset="-122"/>
                <a:cs typeface="Source Sans Pro" pitchFamily="34" charset="-120"/>
              </a:rPr>
              <a:t>	Santanu</a:t>
            </a:r>
          </a:p>
          <a:p>
            <a:pPr marL="0" indent="0">
              <a:lnSpc>
                <a:spcPts val="2799"/>
              </a:lnSpc>
              <a:buNone/>
            </a:pPr>
            <a:r>
              <a:rPr lang="en-US" sz="1750" b="1" dirty="0">
                <a:solidFill>
                  <a:srgbClr val="3A3630"/>
                </a:solidFill>
                <a:latin typeface="Source Sans Pro" pitchFamily="34" charset="0"/>
                <a:ea typeface="Source Sans Pro" pitchFamily="34" charset="-122"/>
                <a:cs typeface="Source Sans Pro" pitchFamily="34" charset="-120"/>
              </a:rPr>
              <a:t>	Satyam</a:t>
            </a:r>
          </a:p>
          <a:p>
            <a:pPr marL="0" indent="0">
              <a:lnSpc>
                <a:spcPts val="2799"/>
              </a:lnSpc>
              <a:buNone/>
            </a:pPr>
            <a:r>
              <a:rPr lang="en-US" sz="1750" b="1" dirty="0">
                <a:solidFill>
                  <a:srgbClr val="3A3630"/>
                </a:solidFill>
                <a:latin typeface="Source Sans Pro" pitchFamily="34" charset="0"/>
                <a:ea typeface="Source Sans Pro" pitchFamily="34" charset="-122"/>
                <a:cs typeface="Source Sans Pro" pitchFamily="34" charset="-120"/>
              </a:rPr>
              <a:t>	Somnath</a:t>
            </a:r>
            <a:r>
              <a:rPr lang="en-US" sz="1750" dirty="0">
                <a:solidFill>
                  <a:srgbClr val="3A3630"/>
                </a:solidFill>
                <a:latin typeface="Source Sans Pro" pitchFamily="34" charset="0"/>
                <a:ea typeface="Source Sans Pro" pitchFamily="34" charset="-122"/>
                <a:cs typeface="Source Sans Pro" pitchFamily="34" charset="-120"/>
              </a:rPr>
              <a:t> </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US"/>
          </a:p>
        </p:txBody>
      </p:sp>
      <p:sp>
        <p:nvSpPr>
          <p:cNvPr id="3" name="Shape 1"/>
          <p:cNvSpPr/>
          <p:nvPr/>
        </p:nvSpPr>
        <p:spPr>
          <a:xfrm>
            <a:off x="0" y="0"/>
            <a:ext cx="14630400" cy="8229600"/>
          </a:xfrm>
          <a:prstGeom prst="rect">
            <a:avLst/>
          </a:prstGeom>
          <a:solidFill>
            <a:srgbClr val="FEF5E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890123"/>
            <a:ext cx="555498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Project Overview</a:t>
            </a:r>
            <a:endParaRPr lang="en-US" sz="4374" dirty="0"/>
          </a:p>
        </p:txBody>
      </p:sp>
      <p:sp>
        <p:nvSpPr>
          <p:cNvPr id="6"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The goal of this project is to create a chatbot that can answer questions about images from the Metropolitan Museum of Art's collection. The dataset includes a wide range of art pieces and their associated metadata, enabling the chatbot to provide rich, contextual information to users in both English and Hindi.</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US"/>
          </a:p>
        </p:txBody>
      </p:sp>
      <p:sp>
        <p:nvSpPr>
          <p:cNvPr id="3" name="Shape 1"/>
          <p:cNvSpPr/>
          <p:nvPr/>
        </p:nvSpPr>
        <p:spPr>
          <a:xfrm>
            <a:off x="0" y="0"/>
            <a:ext cx="14630400" cy="8229600"/>
          </a:xfrm>
          <a:prstGeom prst="rect">
            <a:avLst/>
          </a:prstGeom>
          <a:solidFill>
            <a:srgbClr val="FEF5E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747713"/>
            <a:ext cx="555498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Methodology</a:t>
            </a:r>
            <a:endParaRPr lang="en-US" sz="4374" dirty="0"/>
          </a:p>
        </p:txBody>
      </p:sp>
      <p:sp>
        <p:nvSpPr>
          <p:cNvPr id="6" name="Shape 3"/>
          <p:cNvSpPr/>
          <p:nvPr/>
        </p:nvSpPr>
        <p:spPr>
          <a:xfrm>
            <a:off x="4810244" y="1775341"/>
            <a:ext cx="27742" cy="5706427"/>
          </a:xfrm>
          <a:prstGeom prst="rect">
            <a:avLst/>
          </a:prstGeom>
          <a:solidFill>
            <a:srgbClr val="38512F"/>
          </a:solidFill>
          <a:ln/>
        </p:spPr>
        <p:txBody>
          <a:bodyPr/>
          <a:lstStyle/>
          <a:p>
            <a:endParaRPr lang="en-US"/>
          </a:p>
        </p:txBody>
      </p:sp>
      <p:sp>
        <p:nvSpPr>
          <p:cNvPr id="7" name="Shape 4"/>
          <p:cNvSpPr/>
          <p:nvPr/>
        </p:nvSpPr>
        <p:spPr>
          <a:xfrm>
            <a:off x="5074027" y="2184975"/>
            <a:ext cx="777597" cy="27742"/>
          </a:xfrm>
          <a:prstGeom prst="rect">
            <a:avLst/>
          </a:prstGeom>
          <a:solidFill>
            <a:srgbClr val="38512F"/>
          </a:solidFill>
          <a:ln/>
        </p:spPr>
        <p:txBody>
          <a:bodyPr/>
          <a:lstStyle/>
          <a:p>
            <a:endParaRPr lang="en-US"/>
          </a:p>
        </p:txBody>
      </p:sp>
      <p:sp>
        <p:nvSpPr>
          <p:cNvPr id="8" name="Shape 5"/>
          <p:cNvSpPr/>
          <p:nvPr/>
        </p:nvSpPr>
        <p:spPr>
          <a:xfrm>
            <a:off x="4574084" y="1948934"/>
            <a:ext cx="499943" cy="499943"/>
          </a:xfrm>
          <a:prstGeom prst="roundRect">
            <a:avLst>
              <a:gd name="adj" fmla="val 13333"/>
            </a:avLst>
          </a:prstGeom>
          <a:solidFill>
            <a:srgbClr val="F6E9D5"/>
          </a:solidFill>
          <a:ln/>
        </p:spPr>
        <p:txBody>
          <a:bodyPr/>
          <a:lstStyle/>
          <a:p>
            <a:endParaRPr lang="en-US"/>
          </a:p>
        </p:txBody>
      </p:sp>
      <p:sp>
        <p:nvSpPr>
          <p:cNvPr id="9" name="Text 6"/>
          <p:cNvSpPr/>
          <p:nvPr/>
        </p:nvSpPr>
        <p:spPr>
          <a:xfrm>
            <a:off x="4763393" y="1990606"/>
            <a:ext cx="121325"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10" name="Text 7"/>
          <p:cNvSpPr/>
          <p:nvPr/>
        </p:nvSpPr>
        <p:spPr>
          <a:xfrm>
            <a:off x="6046113" y="1997512"/>
            <a:ext cx="2777490"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Data Processing</a:t>
            </a:r>
            <a:endParaRPr lang="en-US" sz="2187" dirty="0"/>
          </a:p>
        </p:txBody>
      </p:sp>
      <p:sp>
        <p:nvSpPr>
          <p:cNvPr id="11" name="Text 8"/>
          <p:cNvSpPr/>
          <p:nvPr/>
        </p:nvSpPr>
        <p:spPr>
          <a:xfrm>
            <a:off x="6046113" y="2477929"/>
            <a:ext cx="7751088" cy="1066205"/>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The team loaded the JSON file containing the museum's image data, parsed the information, and used it to generate relevant questions and answers for the chatbot.</a:t>
            </a:r>
            <a:endParaRPr lang="en-US" sz="1750" dirty="0"/>
          </a:p>
        </p:txBody>
      </p:sp>
      <p:sp>
        <p:nvSpPr>
          <p:cNvPr id="12" name="Shape 9"/>
          <p:cNvSpPr/>
          <p:nvPr/>
        </p:nvSpPr>
        <p:spPr>
          <a:xfrm>
            <a:off x="5074027" y="4398109"/>
            <a:ext cx="777597" cy="27742"/>
          </a:xfrm>
          <a:prstGeom prst="rect">
            <a:avLst/>
          </a:prstGeom>
          <a:solidFill>
            <a:srgbClr val="38512F"/>
          </a:solidFill>
          <a:ln/>
        </p:spPr>
        <p:txBody>
          <a:bodyPr/>
          <a:lstStyle/>
          <a:p>
            <a:endParaRPr lang="en-US"/>
          </a:p>
        </p:txBody>
      </p:sp>
      <p:sp>
        <p:nvSpPr>
          <p:cNvPr id="13" name="Shape 10"/>
          <p:cNvSpPr/>
          <p:nvPr/>
        </p:nvSpPr>
        <p:spPr>
          <a:xfrm>
            <a:off x="4574084" y="4162068"/>
            <a:ext cx="499943" cy="499943"/>
          </a:xfrm>
          <a:prstGeom prst="roundRect">
            <a:avLst>
              <a:gd name="adj" fmla="val 13333"/>
            </a:avLst>
          </a:prstGeom>
          <a:solidFill>
            <a:srgbClr val="F6E9D5"/>
          </a:solidFill>
          <a:ln/>
        </p:spPr>
        <p:txBody>
          <a:bodyPr/>
          <a:lstStyle/>
          <a:p>
            <a:endParaRPr lang="en-US"/>
          </a:p>
        </p:txBody>
      </p:sp>
      <p:sp>
        <p:nvSpPr>
          <p:cNvPr id="14" name="Text 11"/>
          <p:cNvSpPr/>
          <p:nvPr/>
        </p:nvSpPr>
        <p:spPr>
          <a:xfrm>
            <a:off x="4734461" y="4203740"/>
            <a:ext cx="17907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5" name="Text 12"/>
          <p:cNvSpPr/>
          <p:nvPr/>
        </p:nvSpPr>
        <p:spPr>
          <a:xfrm>
            <a:off x="6046113" y="4210645"/>
            <a:ext cx="2777490"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OpenAI API</a:t>
            </a:r>
            <a:endParaRPr lang="en-US" sz="2187" dirty="0"/>
          </a:p>
        </p:txBody>
      </p:sp>
      <p:sp>
        <p:nvSpPr>
          <p:cNvPr id="16" name="Text 13"/>
          <p:cNvSpPr/>
          <p:nvPr/>
        </p:nvSpPr>
        <p:spPr>
          <a:xfrm>
            <a:off x="6046113" y="4691063"/>
            <a:ext cx="7751088" cy="710803"/>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The OpenAI API was leveraged to process the image data and create the question-answer pairs that form the core of the chatbot's knowledge base.</a:t>
            </a:r>
            <a:endParaRPr lang="en-US" sz="1750" dirty="0"/>
          </a:p>
        </p:txBody>
      </p:sp>
      <p:sp>
        <p:nvSpPr>
          <p:cNvPr id="17" name="Shape 14"/>
          <p:cNvSpPr/>
          <p:nvPr/>
        </p:nvSpPr>
        <p:spPr>
          <a:xfrm>
            <a:off x="5074027" y="6255841"/>
            <a:ext cx="777597" cy="27742"/>
          </a:xfrm>
          <a:prstGeom prst="rect">
            <a:avLst/>
          </a:prstGeom>
          <a:solidFill>
            <a:srgbClr val="38512F"/>
          </a:solidFill>
          <a:ln/>
        </p:spPr>
        <p:txBody>
          <a:bodyPr/>
          <a:lstStyle/>
          <a:p>
            <a:endParaRPr lang="en-US"/>
          </a:p>
        </p:txBody>
      </p:sp>
      <p:sp>
        <p:nvSpPr>
          <p:cNvPr id="18" name="Shape 15"/>
          <p:cNvSpPr/>
          <p:nvPr/>
        </p:nvSpPr>
        <p:spPr>
          <a:xfrm>
            <a:off x="4574084" y="6019800"/>
            <a:ext cx="499943" cy="499943"/>
          </a:xfrm>
          <a:prstGeom prst="roundRect">
            <a:avLst>
              <a:gd name="adj" fmla="val 13333"/>
            </a:avLst>
          </a:prstGeom>
          <a:solidFill>
            <a:srgbClr val="F6E9D5"/>
          </a:solidFill>
          <a:ln/>
        </p:spPr>
        <p:txBody>
          <a:bodyPr/>
          <a:lstStyle/>
          <a:p>
            <a:endParaRPr lang="en-US"/>
          </a:p>
        </p:txBody>
      </p:sp>
      <p:sp>
        <p:nvSpPr>
          <p:cNvPr id="19" name="Text 16"/>
          <p:cNvSpPr/>
          <p:nvPr/>
        </p:nvSpPr>
        <p:spPr>
          <a:xfrm>
            <a:off x="4731127" y="6061472"/>
            <a:ext cx="185738"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20" name="Text 17"/>
          <p:cNvSpPr/>
          <p:nvPr/>
        </p:nvSpPr>
        <p:spPr>
          <a:xfrm>
            <a:off x="6046113" y="6068378"/>
            <a:ext cx="2782133"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Language Translation</a:t>
            </a:r>
            <a:endParaRPr lang="en-US" sz="2187" dirty="0"/>
          </a:p>
        </p:txBody>
      </p:sp>
      <p:sp>
        <p:nvSpPr>
          <p:cNvPr id="21" name="Text 18"/>
          <p:cNvSpPr/>
          <p:nvPr/>
        </p:nvSpPr>
        <p:spPr>
          <a:xfrm>
            <a:off x="6046113" y="6548795"/>
            <a:ext cx="7751088" cy="710803"/>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To ensure accessibility, the chatbot utilizes the Googletrans library to translate between English and Hindi, allowing users to interact in their preferred language.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US"/>
          </a:p>
        </p:txBody>
      </p:sp>
      <p:sp>
        <p:nvSpPr>
          <p:cNvPr id="3" name="Shape 1"/>
          <p:cNvSpPr/>
          <p:nvPr/>
        </p:nvSpPr>
        <p:spPr>
          <a:xfrm>
            <a:off x="0" y="0"/>
            <a:ext cx="14630400" cy="8229600"/>
          </a:xfrm>
          <a:prstGeom prst="rect">
            <a:avLst/>
          </a:prstGeom>
          <a:solidFill>
            <a:srgbClr val="FEF5E7"/>
          </a:solidFill>
          <a:ln/>
        </p:spPr>
        <p:txBody>
          <a:bodyPr/>
          <a:lstStyle/>
          <a:p>
            <a:endParaRPr lang="en-US"/>
          </a:p>
        </p:txBody>
      </p:sp>
      <p:sp>
        <p:nvSpPr>
          <p:cNvPr id="4" name="Text 2"/>
          <p:cNvSpPr/>
          <p:nvPr/>
        </p:nvSpPr>
        <p:spPr>
          <a:xfrm>
            <a:off x="2348389" y="1318022"/>
            <a:ext cx="555498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Results</a:t>
            </a:r>
            <a:endParaRPr lang="en-US" sz="4374" dirty="0"/>
          </a:p>
        </p:txBody>
      </p:sp>
      <p:sp>
        <p:nvSpPr>
          <p:cNvPr id="5" name="Text 3"/>
          <p:cNvSpPr/>
          <p:nvPr/>
        </p:nvSpPr>
        <p:spPr>
          <a:xfrm>
            <a:off x="2348389" y="2567821"/>
            <a:ext cx="3415427"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Question-Answer Samples</a:t>
            </a:r>
            <a:endParaRPr lang="en-US" sz="2187" dirty="0"/>
          </a:p>
        </p:txBody>
      </p:sp>
      <p:sp>
        <p:nvSpPr>
          <p:cNvPr id="6" name="Text 4"/>
          <p:cNvSpPr/>
          <p:nvPr/>
        </p:nvSpPr>
        <p:spPr>
          <a:xfrm>
            <a:off x="2348389" y="3137178"/>
            <a:ext cx="4695706"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The chatbot can generate insightful responses to a variety of questions about the art pieces, such as "What is the medium used in this painting?" or "Who is the artist behind this sculpture?"</a:t>
            </a:r>
            <a:endParaRPr lang="en-US" sz="1750" dirty="0"/>
          </a:p>
        </p:txBody>
      </p:sp>
      <p:sp>
        <p:nvSpPr>
          <p:cNvPr id="7" name="Text 5"/>
          <p:cNvSpPr/>
          <p:nvPr/>
        </p:nvSpPr>
        <p:spPr>
          <a:xfrm>
            <a:off x="7593687" y="2567821"/>
            <a:ext cx="2782133"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Language Translation</a:t>
            </a:r>
            <a:endParaRPr lang="en-US" sz="2187" dirty="0"/>
          </a:p>
        </p:txBody>
      </p:sp>
      <p:sp>
        <p:nvSpPr>
          <p:cNvPr id="8" name="Text 6"/>
          <p:cNvSpPr/>
          <p:nvPr/>
        </p:nvSpPr>
        <p:spPr>
          <a:xfrm>
            <a:off x="7593687" y="3137178"/>
            <a:ext cx="4695706"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The chatbot seamlessly translates between English and Hindi, allowing users to engage with the museum's collection in their preferred language.</a:t>
            </a:r>
            <a:endParaRPr lang="en-US" sz="1750" dirty="0"/>
          </a:p>
        </p:txBody>
      </p:sp>
      <p:pic>
        <p:nvPicPr>
          <p:cNvPr id="9" name="Image 0" descr="preencoded.png"/>
          <p:cNvPicPr>
            <a:picLocks noChangeAspect="1"/>
          </p:cNvPicPr>
          <p:nvPr/>
        </p:nvPicPr>
        <p:blipFill>
          <a:blip r:embed="rId3"/>
          <a:stretch>
            <a:fillRect/>
          </a:stretch>
        </p:blipFill>
        <p:spPr>
          <a:xfrm>
            <a:off x="2348389" y="5008602"/>
            <a:ext cx="9933503" cy="254723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US"/>
          </a:p>
        </p:txBody>
      </p:sp>
      <p:sp>
        <p:nvSpPr>
          <p:cNvPr id="3" name="Shape 1"/>
          <p:cNvSpPr/>
          <p:nvPr/>
        </p:nvSpPr>
        <p:spPr>
          <a:xfrm>
            <a:off x="0" y="0"/>
            <a:ext cx="14630400" cy="8229600"/>
          </a:xfrm>
          <a:prstGeom prst="rect">
            <a:avLst/>
          </a:prstGeom>
          <a:solidFill>
            <a:srgbClr val="FEF5E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337905"/>
            <a:ext cx="7404973"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Conclusion and Future Work</a:t>
            </a:r>
            <a:endParaRPr lang="en-US" sz="4374" dirty="0"/>
          </a:p>
        </p:txBody>
      </p:sp>
      <p:sp>
        <p:nvSpPr>
          <p:cNvPr id="6" name="Shape 3"/>
          <p:cNvSpPr/>
          <p:nvPr/>
        </p:nvSpPr>
        <p:spPr>
          <a:xfrm>
            <a:off x="4490799" y="2539127"/>
            <a:ext cx="499943" cy="499943"/>
          </a:xfrm>
          <a:prstGeom prst="roundRect">
            <a:avLst>
              <a:gd name="adj" fmla="val 13333"/>
            </a:avLst>
          </a:prstGeom>
          <a:solidFill>
            <a:srgbClr val="F6E9D5"/>
          </a:solidFill>
          <a:ln/>
        </p:spPr>
        <p:txBody>
          <a:bodyPr/>
          <a:lstStyle/>
          <a:p>
            <a:endParaRPr lang="en-US"/>
          </a:p>
        </p:txBody>
      </p:sp>
      <p:sp>
        <p:nvSpPr>
          <p:cNvPr id="7" name="Text 4"/>
          <p:cNvSpPr/>
          <p:nvPr/>
        </p:nvSpPr>
        <p:spPr>
          <a:xfrm>
            <a:off x="4680109" y="2580799"/>
            <a:ext cx="121325"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8" name="Text 5"/>
          <p:cNvSpPr/>
          <p:nvPr/>
        </p:nvSpPr>
        <p:spPr>
          <a:xfrm>
            <a:off x="5212913" y="2615446"/>
            <a:ext cx="3490674"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Successful Implementation</a:t>
            </a:r>
            <a:endParaRPr lang="en-US" sz="2187" dirty="0"/>
          </a:p>
        </p:txBody>
      </p:sp>
      <p:sp>
        <p:nvSpPr>
          <p:cNvPr id="9" name="Text 6"/>
          <p:cNvSpPr/>
          <p:nvPr/>
        </p:nvSpPr>
        <p:spPr>
          <a:xfrm>
            <a:off x="5212913" y="3095863"/>
            <a:ext cx="3820001"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The multimodal chatbot has been well-received, providing visitors with a unique and engaging way to explore the museum's collection.</a:t>
            </a:r>
            <a:endParaRPr lang="en-US" sz="1750" dirty="0"/>
          </a:p>
        </p:txBody>
      </p:sp>
      <p:sp>
        <p:nvSpPr>
          <p:cNvPr id="10" name="Shape 7"/>
          <p:cNvSpPr/>
          <p:nvPr/>
        </p:nvSpPr>
        <p:spPr>
          <a:xfrm>
            <a:off x="9255085" y="2539127"/>
            <a:ext cx="499943" cy="499943"/>
          </a:xfrm>
          <a:prstGeom prst="roundRect">
            <a:avLst>
              <a:gd name="adj" fmla="val 13333"/>
            </a:avLst>
          </a:prstGeom>
          <a:solidFill>
            <a:srgbClr val="F6E9D5"/>
          </a:solidFill>
          <a:ln/>
        </p:spPr>
        <p:txBody>
          <a:bodyPr/>
          <a:lstStyle/>
          <a:p>
            <a:endParaRPr lang="en-US"/>
          </a:p>
        </p:txBody>
      </p:sp>
      <p:sp>
        <p:nvSpPr>
          <p:cNvPr id="11" name="Text 8"/>
          <p:cNvSpPr/>
          <p:nvPr/>
        </p:nvSpPr>
        <p:spPr>
          <a:xfrm>
            <a:off x="9415463" y="2580799"/>
            <a:ext cx="17907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2" name="Text 9"/>
          <p:cNvSpPr/>
          <p:nvPr/>
        </p:nvSpPr>
        <p:spPr>
          <a:xfrm>
            <a:off x="9977199" y="2615446"/>
            <a:ext cx="2813566"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Challenges Overcome</a:t>
            </a:r>
            <a:endParaRPr lang="en-US" sz="2187" dirty="0"/>
          </a:p>
        </p:txBody>
      </p:sp>
      <p:sp>
        <p:nvSpPr>
          <p:cNvPr id="13" name="Text 10"/>
          <p:cNvSpPr/>
          <p:nvPr/>
        </p:nvSpPr>
        <p:spPr>
          <a:xfrm>
            <a:off x="9977199" y="3095863"/>
            <a:ext cx="3820001" cy="1777008"/>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The team faced challenges in integrating the various technologies and ensuring seamless language translation, but they were able to address these issues and deliver a robust solution.</a:t>
            </a:r>
            <a:endParaRPr lang="en-US" sz="1750" dirty="0"/>
          </a:p>
        </p:txBody>
      </p:sp>
      <p:sp>
        <p:nvSpPr>
          <p:cNvPr id="14" name="Shape 11"/>
          <p:cNvSpPr/>
          <p:nvPr/>
        </p:nvSpPr>
        <p:spPr>
          <a:xfrm>
            <a:off x="4490799" y="5268635"/>
            <a:ext cx="499943" cy="499943"/>
          </a:xfrm>
          <a:prstGeom prst="roundRect">
            <a:avLst>
              <a:gd name="adj" fmla="val 13333"/>
            </a:avLst>
          </a:prstGeom>
          <a:solidFill>
            <a:srgbClr val="F6E9D5"/>
          </a:solidFill>
          <a:ln/>
        </p:spPr>
        <p:txBody>
          <a:bodyPr/>
          <a:lstStyle/>
          <a:p>
            <a:endParaRPr lang="en-US"/>
          </a:p>
        </p:txBody>
      </p:sp>
      <p:sp>
        <p:nvSpPr>
          <p:cNvPr id="15" name="Text 12"/>
          <p:cNvSpPr/>
          <p:nvPr/>
        </p:nvSpPr>
        <p:spPr>
          <a:xfrm>
            <a:off x="4647843" y="5310307"/>
            <a:ext cx="185738"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16" name="Text 13"/>
          <p:cNvSpPr/>
          <p:nvPr/>
        </p:nvSpPr>
        <p:spPr>
          <a:xfrm>
            <a:off x="5212913" y="5344954"/>
            <a:ext cx="2804398"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Future Improvements</a:t>
            </a:r>
            <a:endParaRPr lang="en-US" sz="2187" dirty="0"/>
          </a:p>
        </p:txBody>
      </p:sp>
      <p:sp>
        <p:nvSpPr>
          <p:cNvPr id="17" name="Text 14"/>
          <p:cNvSpPr/>
          <p:nvPr/>
        </p:nvSpPr>
        <p:spPr>
          <a:xfrm>
            <a:off x="5212913" y="5825371"/>
            <a:ext cx="8584287"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Potential future improvements include expanding the language capabilities, enhancing the question-answer generation, and integrating with additional art datasets to provide an even richer user experience.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US"/>
          </a:p>
        </p:txBody>
      </p:sp>
      <p:sp>
        <p:nvSpPr>
          <p:cNvPr id="3" name="Shape 1"/>
          <p:cNvSpPr/>
          <p:nvPr/>
        </p:nvSpPr>
        <p:spPr>
          <a:xfrm>
            <a:off x="0" y="0"/>
            <a:ext cx="14630400" cy="8229600"/>
          </a:xfrm>
          <a:prstGeom prst="rect">
            <a:avLst/>
          </a:prstGeom>
          <a:solidFill>
            <a:srgbClr val="FEF5E7"/>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890123"/>
            <a:ext cx="555498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Acknowledgments</a:t>
            </a:r>
            <a:endParaRPr lang="en-US" sz="4374" dirty="0"/>
          </a:p>
        </p:txBody>
      </p:sp>
      <p:sp>
        <p:nvSpPr>
          <p:cNvPr id="6"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The team would like to express their gratitude to the Metropolitan Museum of Art for providing the dataset and supporting this innovative project. We also thank the OpenAI and Googletrans teams for their valuable contributions to the development of this multimodal chatbot.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TotalTime>
  <Words>374</Words>
  <Application>Microsoft Office PowerPoint</Application>
  <PresentationFormat>Custom</PresentationFormat>
  <Paragraphs>42</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santanu sen</cp:lastModifiedBy>
  <cp:revision>3</cp:revision>
  <dcterms:created xsi:type="dcterms:W3CDTF">2024-04-16T19:11:02Z</dcterms:created>
  <dcterms:modified xsi:type="dcterms:W3CDTF">2024-04-16T19:18:42Z</dcterms:modified>
</cp:coreProperties>
</file>